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13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A52A-E716-43B0-B85B-FF38FEE8806E}" type="datetimeFigureOut">
              <a:rPr lang="pl-PL" smtClean="0"/>
              <a:t>2013-04-07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8D2C-59DE-49FB-AEE0-74A3F13AE763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503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A52A-E716-43B0-B85B-FF38FEE8806E}" type="datetimeFigureOut">
              <a:rPr lang="pl-PL" smtClean="0"/>
              <a:t>2013-04-07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8D2C-59DE-49FB-AEE0-74A3F13AE7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7912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A52A-E716-43B0-B85B-FF38FEE8806E}" type="datetimeFigureOut">
              <a:rPr lang="pl-PL" smtClean="0"/>
              <a:t>2013-04-07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8D2C-59DE-49FB-AEE0-74A3F13AE7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435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A52A-E716-43B0-B85B-FF38FEE8806E}" type="datetimeFigureOut">
              <a:rPr lang="pl-PL" smtClean="0"/>
              <a:t>2013-04-07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8D2C-59DE-49FB-AEE0-74A3F13AE7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4909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A52A-E716-43B0-B85B-FF38FEE8806E}" type="datetimeFigureOut">
              <a:rPr lang="pl-PL" smtClean="0"/>
              <a:t>2013-04-07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8D2C-59DE-49FB-AEE0-74A3F13AE763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869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A52A-E716-43B0-B85B-FF38FEE8806E}" type="datetimeFigureOut">
              <a:rPr lang="pl-PL" smtClean="0"/>
              <a:t>2013-04-07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8D2C-59DE-49FB-AEE0-74A3F13AE7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4177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A52A-E716-43B0-B85B-FF38FEE8806E}" type="datetimeFigureOut">
              <a:rPr lang="pl-PL" smtClean="0"/>
              <a:t>2013-04-07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8D2C-59DE-49FB-AEE0-74A3F13AE7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042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A52A-E716-43B0-B85B-FF38FEE8806E}" type="datetimeFigureOut">
              <a:rPr lang="pl-PL" smtClean="0"/>
              <a:t>2013-04-07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8D2C-59DE-49FB-AEE0-74A3F13AE7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5100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A52A-E716-43B0-B85B-FF38FEE8806E}" type="datetimeFigureOut">
              <a:rPr lang="pl-PL" smtClean="0"/>
              <a:t>2013-04-07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8D2C-59DE-49FB-AEE0-74A3F13AE7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7480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9DCA52A-E716-43B0-B85B-FF38FEE8806E}" type="datetimeFigureOut">
              <a:rPr lang="pl-PL" smtClean="0"/>
              <a:t>2013-04-07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3E8D2C-59DE-49FB-AEE0-74A3F13AE7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351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A52A-E716-43B0-B85B-FF38FEE8806E}" type="datetimeFigureOut">
              <a:rPr lang="pl-PL" smtClean="0"/>
              <a:t>2013-04-07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8D2C-59DE-49FB-AEE0-74A3F13AE7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680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9DCA52A-E716-43B0-B85B-FF38FEE8806E}" type="datetimeFigureOut">
              <a:rPr lang="pl-PL" smtClean="0"/>
              <a:t>2013-04-07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53E8D2C-59DE-49FB-AEE0-74A3F13AE763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472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88" y="2612965"/>
            <a:ext cx="3589178" cy="1590879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400009" y="1569327"/>
            <a:ext cx="11254760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600" dirty="0" smtClean="0">
                <a:effectLst/>
                <a:latin typeface="ArialMT"/>
                <a:ea typeface="Calibri" panose="020F0502020204030204" pitchFamily="34" charset="0"/>
                <a:cs typeface="ArialMT"/>
              </a:rPr>
              <a:t>Projekt współfinansowany ze środków Unii Europejskiej w ramach Europejskiego Funduszu Społecznego</a:t>
            </a: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088" y="315649"/>
            <a:ext cx="10559442" cy="1341360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4188" y="5409271"/>
            <a:ext cx="10086402" cy="889348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32019" y="2277598"/>
            <a:ext cx="2190739" cy="2102397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511" y="2465085"/>
            <a:ext cx="3340079" cy="1738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31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280748" cy="1325563"/>
          </a:xfrm>
        </p:spPr>
        <p:txBody>
          <a:bodyPr>
            <a:noAutofit/>
          </a:bodyPr>
          <a:lstStyle/>
          <a:p>
            <a:r>
              <a:rPr lang="pl-PL" sz="4400" b="1" dirty="0">
                <a:solidFill>
                  <a:srgbClr val="A71380"/>
                </a:solidFill>
              </a:rPr>
              <a:t>Opracowanie Indywidualnej Ścieżki Aktywizacji Społecznej i Zawodowej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9859027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Po zebraniu informacji ze spotkań, wyników badań (diagnozy) i obserwacji nastąpi opracowanie Indywidualnej Ścieżki Rozwoju (IŚRZ).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Przygotowanie </a:t>
            </a:r>
            <a:r>
              <a:rPr lang="pl-PL" dirty="0"/>
              <a:t>opisu dalszej ścieżki rozwoju obejmie także zaplanowanie ilości i rodzaju zajęć indywidualnych i grupowych, w czasie których opracowane zostaną sposoby i strategie realizacji poszczególnych celów oraz określenie celów dotyczących powiązań z siecią społeczną.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734" y="5438794"/>
            <a:ext cx="8918531" cy="113291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214" y="365125"/>
            <a:ext cx="2928672" cy="152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7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280748" cy="1325563"/>
          </a:xfrm>
        </p:spPr>
        <p:txBody>
          <a:bodyPr>
            <a:noAutofit/>
          </a:bodyPr>
          <a:lstStyle/>
          <a:p>
            <a:r>
              <a:rPr lang="pl-PL" b="1" dirty="0">
                <a:solidFill>
                  <a:srgbClr val="A71380"/>
                </a:solidFill>
              </a:rPr>
              <a:t>Indywidualne i/lub grupowe wsparcie psychologiczne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9859027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Indywidualne wsparcie psychologiczne udzielane będzie </a:t>
            </a:r>
            <a:r>
              <a:rPr lang="pl-PL" dirty="0" err="1"/>
              <a:t>OzA</a:t>
            </a:r>
            <a:r>
              <a:rPr lang="pl-PL" dirty="0"/>
              <a:t>, które mają największe problemy z uczestnictwem w zajęciach grupowych i z włączeniem społecznym na wszelkich szczeblach, udzielane przez psychologa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r>
              <a:rPr lang="pl-PL" dirty="0"/>
              <a:t>Grupowe wsparcie psychologiczne będzie miało na celu rozwijanie umiejętności niezbędnych do funkcjonowania w grupie w oparciu o przygotowany scenariusz spotkania. Grupowe wparcie psychologiczne będzie udzielane przez psychologa.</a:t>
            </a:r>
          </a:p>
          <a:p>
            <a:pPr marL="0" indent="0" algn="just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734" y="5438794"/>
            <a:ext cx="8918531" cy="113291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214" y="365125"/>
            <a:ext cx="2928672" cy="152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9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280748" cy="1325563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A71380"/>
                </a:solidFill>
              </a:rPr>
              <a:t>Warsztaty grupowe w zakresie treningu kompetencji społecznych i zawodowych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9859027" cy="361316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2200" dirty="0"/>
              <a:t>Warsztaty poświęcone będą nabywaniu kompetencji kluczowych potrzebnych </a:t>
            </a:r>
            <a:br>
              <a:rPr lang="pl-PL" sz="2200" dirty="0"/>
            </a:br>
            <a:r>
              <a:rPr lang="pl-PL" sz="2200" dirty="0"/>
              <a:t>do samorealizacji i rozwoju osobistego, bycia aktywnym obywatelem, integracji społecznej i zatrudnienia. Obejmować będą następujące zagadnienia:</a:t>
            </a:r>
          </a:p>
          <a:p>
            <a:r>
              <a:rPr lang="pl-PL" sz="2200" dirty="0"/>
              <a:t>komunikacja interpersonalna, samoocena (odkrywanie własnych możliwości </a:t>
            </a:r>
            <a:br>
              <a:rPr lang="pl-PL" sz="2200" dirty="0"/>
            </a:br>
            <a:r>
              <a:rPr lang="pl-PL" sz="2200" dirty="0"/>
              <a:t>i umiejętności);</a:t>
            </a:r>
          </a:p>
          <a:p>
            <a:r>
              <a:rPr lang="pl-PL" sz="2200" dirty="0"/>
              <a:t>zajęcia w celu sprawdzenia indywidualnych umiejętności zawodowych i pracowniczych (np. biurowe, poligrafia, praktyczno-techn., aktywności twórczej, ogrodnicze, kulinarne, multimedialne, fotograficzne, nauki sprzątania, komputerowe itp.); </a:t>
            </a:r>
          </a:p>
          <a:p>
            <a:r>
              <a:rPr lang="pl-PL" sz="2200" dirty="0"/>
              <a:t>zajęcia uspołeczniające i integracyjne (trening komunikacji alternatywnej, umiejętności rozmowy i dialogu, </a:t>
            </a:r>
            <a:r>
              <a:rPr lang="pl-PL" sz="2200" dirty="0" err="1"/>
              <a:t>zachowań</a:t>
            </a:r>
            <a:r>
              <a:rPr lang="pl-PL" sz="2200" dirty="0"/>
              <a:t> społecznych w różnych miejscach publicznych – kultura, sport, rekreacja, itp.; przestrzegania reguł społecznych, nawiązywania relacji społecznych, radzenia sobie z emocjami, stresem, niepokojem itp.);</a:t>
            </a:r>
          </a:p>
          <a:p>
            <a:r>
              <a:rPr lang="pl-PL" sz="2200" dirty="0"/>
              <a:t>zajęcia usamodzielniające – zależnie od początkowego stopnia samodzielności zaplanowanie ćwiczenia samodzielności w szerokim zakresie (autoprezentacja, organizacja własnej pracy i stanowiska pracy, planowanie w czasie, korzystanie </a:t>
            </a:r>
            <a:br>
              <a:rPr lang="pl-PL" sz="2200" dirty="0"/>
            </a:br>
            <a:r>
              <a:rPr lang="pl-PL" sz="2200" dirty="0"/>
              <a:t>z komunikacji publicznej, załatwianie spraw w urzędach i in.).</a:t>
            </a:r>
          </a:p>
          <a:p>
            <a:pPr algn="just"/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734" y="5438794"/>
            <a:ext cx="8918531" cy="113291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214" y="365125"/>
            <a:ext cx="2928672" cy="152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63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280748" cy="1325563"/>
          </a:xfrm>
        </p:spPr>
        <p:txBody>
          <a:bodyPr>
            <a:noAutofit/>
          </a:bodyPr>
          <a:lstStyle/>
          <a:p>
            <a:r>
              <a:rPr lang="pl-PL" b="1" dirty="0">
                <a:solidFill>
                  <a:srgbClr val="A71380"/>
                </a:solidFill>
              </a:rPr>
              <a:t>Warsztaty z zakresu aktywnego poruszania się po rynku 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9859027" cy="3613169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Warsztaty będą obejmować następujące tematy/moduły: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Zajęcia grupowe z</a:t>
            </a:r>
            <a:r>
              <a:rPr lang="pl-PL" b="1" dirty="0"/>
              <a:t> </a:t>
            </a:r>
            <a:r>
              <a:rPr lang="pl-PL" dirty="0"/>
              <a:t>instrumentów i segmentów rynku pracy, szanse i zagrożenia wynikające z podjęcia zatrudnienia, metody aktywnego poszukiwania pracy, prawa </a:t>
            </a:r>
            <a:br>
              <a:rPr lang="pl-PL" dirty="0"/>
            </a:br>
            <a:r>
              <a:rPr lang="pl-PL" dirty="0"/>
              <a:t>i obowiązki pracownika niepełnosprawnego (2h/BO) – prowadzone przez trenera pracy,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Zajęcia grupowe i indywidualne śr. 6h/BO, w tym 4h grupowych zajęć i 2h zajęć indywidualnych):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/>
              <a:t>Zajęcia grupowe lub indywidualne dotyczące wyszukiwania i analizy ofert pracy </a:t>
            </a:r>
            <a:br>
              <a:rPr lang="pl-PL" dirty="0"/>
            </a:br>
            <a:r>
              <a:rPr lang="pl-PL" dirty="0"/>
              <a:t>w gazecie („spotkania z gazetą”) oraz z wykorzystaniem Internetu - prowadzone przez specjalistę ds. aktywizacji i współpracy z pracodawcami.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/>
              <a:t>Zajęcia grupowe lub indywidualne dotyczące opracowywania własnych dokumentów aplikacyjnych oraz ich rozsyłania do wybranych pracodawców- prowadzone przez specjalistę ds. aktywizacji i współpracy z pracodawcami.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/>
              <a:t>Poza tym </a:t>
            </a:r>
            <a:r>
              <a:rPr lang="pl-PL" dirty="0" err="1"/>
              <a:t>OzA</a:t>
            </a:r>
            <a:r>
              <a:rPr lang="pl-PL" dirty="0"/>
              <a:t> będą miały możliwość przy wsparciu trenera pracy</a:t>
            </a:r>
            <a:r>
              <a:rPr lang="pl-PL" b="1" dirty="0"/>
              <a:t> </a:t>
            </a:r>
            <a:r>
              <a:rPr lang="pl-PL" dirty="0"/>
              <a:t>zarejestrować się w PUP w celu zwiększenia swoich szans na zdobycie zatrudnienia – prowadzone przez trenera pracy.</a:t>
            </a:r>
          </a:p>
          <a:p>
            <a:pPr marL="0" indent="0" algn="just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734" y="5438794"/>
            <a:ext cx="8918531" cy="113291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214" y="365125"/>
            <a:ext cx="2928672" cy="152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72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280748" cy="1325563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A71380"/>
                </a:solidFill>
              </a:rPr>
              <a:t>Szkolenie zawodowe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9859027" cy="36131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Szkolenia zawodowe będą indywidualnie dobierane do potrzeb i możliwości każdego/ej</a:t>
            </a:r>
            <a:br>
              <a:rPr lang="pl-PL" dirty="0"/>
            </a:br>
            <a:r>
              <a:rPr lang="pl-PL" dirty="0"/>
              <a:t> z BO projektu. Podstawą do skierowania każdej z osób na szkolenie zawodowe będzie sporządzona IŚRZ. Szkolenia zawodowe prowadzone będą np. w dziedzinie administracji, ekonomii, florystyki, artystycznej, informatycznej, poligraficznej, porządkowej, itp.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734" y="5438794"/>
            <a:ext cx="8918531" cy="113291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214" y="365125"/>
            <a:ext cx="2928672" cy="152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4255" y="414250"/>
            <a:ext cx="8355905" cy="1325563"/>
          </a:xfrm>
        </p:spPr>
        <p:txBody>
          <a:bodyPr>
            <a:noAutofit/>
          </a:bodyPr>
          <a:lstStyle/>
          <a:p>
            <a:r>
              <a:rPr lang="pl-PL" sz="3600" b="1" dirty="0">
                <a:solidFill>
                  <a:srgbClr val="A71380"/>
                </a:solidFill>
              </a:rPr>
              <a:t>Warsztaty indywidualnych zajęć praktycznych na dobranym stanowisku 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9859027" cy="3613169"/>
          </a:xfrm>
        </p:spPr>
        <p:txBody>
          <a:bodyPr>
            <a:normAutofit/>
          </a:bodyPr>
          <a:lstStyle/>
          <a:p>
            <a:r>
              <a:rPr lang="pl-PL" dirty="0"/>
              <a:t>Nauka praktyczna zawodu odbywać się będzie zgodnie z predyspozycjami </a:t>
            </a:r>
            <a:br>
              <a:rPr lang="pl-PL" dirty="0"/>
            </a:br>
            <a:r>
              <a:rPr lang="pl-PL" dirty="0"/>
              <a:t>i możliwościami indywidualnymi </a:t>
            </a:r>
            <a:r>
              <a:rPr lang="pl-PL" dirty="0" err="1"/>
              <a:t>OzA</a:t>
            </a:r>
            <a:r>
              <a:rPr lang="pl-PL" dirty="0"/>
              <a:t> w wymiarze dziennym nie więcej niż śr. 2-4h/BO.</a:t>
            </a:r>
          </a:p>
          <a:p>
            <a:r>
              <a:rPr lang="pl-PL" dirty="0"/>
              <a:t>Uczenie nowych umiejętności zawodowych będzie odbywać się poprzez udział w cyklu warsztatów  w trybie ciągłym praktycznej nauki zawodu na dobranym stanowisku pracy w wyspecjalizowanych pracowniach: np. rzemiosła artystycznego, kulinarnej, kosmetycznej, kserograficznej, komputerowej czy innych, zależnie od predyspozycji zakwalifikowanych </a:t>
            </a:r>
            <a:r>
              <a:rPr lang="pl-PL" dirty="0" err="1"/>
              <a:t>OzA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734" y="5438794"/>
            <a:ext cx="8918531" cy="113291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214" y="365125"/>
            <a:ext cx="2928672" cy="152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51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280748" cy="1325563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A71380"/>
                </a:solidFill>
              </a:rPr>
              <a:t>Staże u pracodawców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9859027" cy="36131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Realizowane będą 3-miesięczne staże u pracodawców (również ze wsparciem ze strony trenera pracy). Średni miesięczny wymiar stażu na 1 BO wyniesie od 28 do 56 godzin, zależnie od możliwości i predyspozycji indywidualnych </a:t>
            </a:r>
            <a:r>
              <a:rPr lang="pl-PL" dirty="0" err="1"/>
              <a:t>OzA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734" y="5438794"/>
            <a:ext cx="8918531" cy="113291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214" y="365125"/>
            <a:ext cx="2928672" cy="152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70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6844" y="365125"/>
            <a:ext cx="8280748" cy="1325563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A71380"/>
                </a:solidFill>
              </a:rPr>
              <a:t>Zatrudnienie wspomagane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9859027" cy="36131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Zatrudnienie wspomagane jest to zatrudnienie osoby niepełnosprawnej w zakładzie pracy na otwartym rynku pracy przy wsparciu indywidualnego asystenta – trenera pracy, </a:t>
            </a:r>
            <a:r>
              <a:rPr lang="pl-PL" dirty="0" smtClean="0"/>
              <a:t>którego zadaniem </a:t>
            </a:r>
            <a:r>
              <a:rPr lang="pl-PL" dirty="0"/>
              <a:t>jest pomoc osobie niepełnosprawnej w przystosowaniu się </a:t>
            </a:r>
            <a:br>
              <a:rPr lang="pl-PL" dirty="0"/>
            </a:br>
            <a:r>
              <a:rPr lang="pl-PL" dirty="0"/>
              <a:t>do wykonywania zadań i obowiązków zawodowych oraz pełnej adaptacji w środowisku pracy.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734" y="5438794"/>
            <a:ext cx="8918531" cy="113291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214" y="365125"/>
            <a:ext cx="2928672" cy="152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80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280748" cy="1375993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A71380"/>
                </a:solidFill>
              </a:rPr>
              <a:t>Współpraca z przedstawicielami podmiotów rynku pracy w celu uzyskania ofert pracy, staży zawodowych i uczestnictwa w WTZ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29216"/>
            <a:ext cx="9717065" cy="34095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Organizacja i przeprowadzenie spotkań informacyjnych dla potencjalnych pracodawców na temat specyfiki zatrudniania </a:t>
            </a:r>
            <a:r>
              <a:rPr lang="pl-PL" dirty="0" err="1"/>
              <a:t>OzA</a:t>
            </a:r>
            <a:r>
              <a:rPr lang="pl-PL" dirty="0"/>
              <a:t>: potencjalnych problemów </a:t>
            </a:r>
            <a:r>
              <a:rPr lang="pl-PL" dirty="0" smtClean="0"/>
              <a:t>i </a:t>
            </a:r>
            <a:r>
              <a:rPr lang="pl-PL" dirty="0"/>
              <a:t>korzyści oraz korzyści płynących z zatrudniania osób z niepełnosprawnością (ulgi </a:t>
            </a:r>
            <a:r>
              <a:rPr lang="pl-PL" dirty="0" smtClean="0"/>
              <a:t>i </a:t>
            </a:r>
            <a:r>
              <a:rPr lang="pl-PL" dirty="0"/>
              <a:t>dofinansowania itp. – w przypadku pracodawców, którzy nie zatrudniają ON). 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734" y="5438794"/>
            <a:ext cx="8918531" cy="113291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214" y="365125"/>
            <a:ext cx="2928672" cy="152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5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280748" cy="1325563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A71380"/>
                </a:solidFill>
              </a:rPr>
              <a:t>Opis beneficjentów</a:t>
            </a:r>
            <a:endParaRPr lang="pl-PL" b="1" dirty="0">
              <a:solidFill>
                <a:srgbClr val="A7138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9859027" cy="36131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734" y="5438794"/>
            <a:ext cx="8918531" cy="113291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214" y="365125"/>
            <a:ext cx="2928672" cy="152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50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A71380"/>
                </a:solidFill>
              </a:rPr>
              <a:t>Projekt</a:t>
            </a:r>
            <a:br>
              <a:rPr lang="pl-PL" b="1" dirty="0" smtClean="0">
                <a:solidFill>
                  <a:srgbClr val="A71380"/>
                </a:solidFill>
              </a:rPr>
            </a:br>
            <a:r>
              <a:rPr lang="pl-PL" b="1" dirty="0" smtClean="0">
                <a:solidFill>
                  <a:srgbClr val="A71380"/>
                </a:solidFill>
              </a:rPr>
              <a:t>„Wsparcie osób z autyzmem II”</a:t>
            </a:r>
            <a:endParaRPr lang="pl-PL" b="1" dirty="0">
              <a:solidFill>
                <a:srgbClr val="A7138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973844" cy="435133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pl-PL" dirty="0"/>
              <a:t>Współfinansowany ze środków Unii Europejskiej w ramach </a:t>
            </a:r>
            <a:endParaRPr lang="pl-PL" dirty="0" smtClean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pl-PL" dirty="0" smtClean="0"/>
              <a:t>Europejskiego </a:t>
            </a:r>
            <a:r>
              <a:rPr lang="pl-PL" dirty="0"/>
              <a:t>Funduszu </a:t>
            </a:r>
            <a:r>
              <a:rPr lang="pl-PL" dirty="0" smtClean="0"/>
              <a:t>Społecznego,</a:t>
            </a:r>
            <a:endParaRPr lang="pl-PL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pl-PL" dirty="0"/>
              <a:t>Program Operacyjny Kapitał Ludzki </a:t>
            </a:r>
            <a:endParaRPr lang="pl-PL" dirty="0" smtClean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pl-PL" dirty="0" smtClean="0"/>
              <a:t>Priorytet </a:t>
            </a:r>
            <a:r>
              <a:rPr lang="pl-PL" dirty="0"/>
              <a:t>I: „Zatrudnianie i integracja społeczna”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pl-PL" dirty="0"/>
              <a:t>Działanie 1.3: „Ogólnopolskie programy integracji i aktywizacji zawodowej”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pl-PL" dirty="0"/>
              <a:t>Poddziałanie 1.3.6 </a:t>
            </a:r>
            <a:r>
              <a:rPr lang="pl-PL" dirty="0" smtClean="0"/>
              <a:t>PFRON – projekty systemowe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734" y="5438794"/>
            <a:ext cx="8918531" cy="113291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214" y="365125"/>
            <a:ext cx="2928672" cy="152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20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280748" cy="1325563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A71380"/>
                </a:solidFill>
              </a:rPr>
              <a:t>Sukcesy przy realizacji projektu</a:t>
            </a:r>
            <a:endParaRPr lang="pl-PL" b="1" dirty="0">
              <a:solidFill>
                <a:srgbClr val="A7138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9859027" cy="36131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734" y="5438794"/>
            <a:ext cx="8918531" cy="113291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214" y="365125"/>
            <a:ext cx="2928672" cy="152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54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66485" y="2652344"/>
            <a:ext cx="9859027" cy="1368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6600" dirty="0" smtClean="0"/>
              <a:t>Dziękuję za uwagę</a:t>
            </a:r>
            <a:endParaRPr lang="pl-PL" sz="66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734" y="5438794"/>
            <a:ext cx="8918531" cy="113291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214" y="365125"/>
            <a:ext cx="2928672" cy="1524591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1166485" y="736328"/>
            <a:ext cx="76283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800" b="1" spc="-50" dirty="0" smtClean="0">
                <a:solidFill>
                  <a:srgbClr val="A71380"/>
                </a:solidFill>
                <a:latin typeface="+mj-lt"/>
                <a:ea typeface="+mj-ea"/>
                <a:cs typeface="+mj-cs"/>
              </a:rPr>
              <a:t>Wsparcie </a:t>
            </a:r>
            <a:r>
              <a:rPr lang="pl-PL" sz="4800" b="1" spc="-50" dirty="0">
                <a:solidFill>
                  <a:srgbClr val="A71380"/>
                </a:solidFill>
                <a:latin typeface="+mj-lt"/>
                <a:ea typeface="+mj-ea"/>
                <a:cs typeface="+mj-cs"/>
              </a:rPr>
              <a:t>osób </a:t>
            </a:r>
            <a:r>
              <a:rPr lang="pl-PL" sz="4800" b="1" spc="-50" dirty="0" smtClean="0">
                <a:solidFill>
                  <a:srgbClr val="A71380"/>
                </a:solidFill>
                <a:latin typeface="+mj-lt"/>
                <a:ea typeface="+mj-ea"/>
                <a:cs typeface="+mj-cs"/>
              </a:rPr>
              <a:t>z autyzmem II</a:t>
            </a:r>
            <a:endParaRPr lang="pl-PL" sz="4800" b="1" spc="-50" dirty="0">
              <a:solidFill>
                <a:srgbClr val="A7138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039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27338"/>
            <a:ext cx="10515600" cy="1325563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A71380"/>
                </a:solidFill>
              </a:rPr>
              <a:t>Lider i partnerzy realizujący projekt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89716"/>
            <a:ext cx="10515600" cy="3850694"/>
          </a:xfrm>
        </p:spPr>
        <p:txBody>
          <a:bodyPr/>
          <a:lstStyle/>
          <a:p>
            <a:r>
              <a:rPr lang="pl-PL" b="1" dirty="0" smtClean="0"/>
              <a:t>PFRON - lider</a:t>
            </a:r>
          </a:p>
          <a:p>
            <a:r>
              <a:rPr lang="pl-PL" b="1" dirty="0" smtClean="0"/>
              <a:t>Fundacja </a:t>
            </a:r>
            <a:r>
              <a:rPr lang="pl-PL" b="1" dirty="0" err="1" smtClean="0"/>
              <a:t>Synapsis</a:t>
            </a:r>
            <a:endParaRPr lang="pl-PL" b="1" dirty="0" smtClean="0"/>
          </a:p>
          <a:p>
            <a:r>
              <a:rPr lang="pl-PL" b="1" dirty="0" smtClean="0"/>
              <a:t>Stowarzyszenie </a:t>
            </a:r>
            <a:r>
              <a:rPr lang="pl-PL" b="1" dirty="0" err="1" smtClean="0"/>
              <a:t>ProFUTURO</a:t>
            </a:r>
            <a:endParaRPr lang="pl-PL" b="1" dirty="0" smtClean="0"/>
          </a:p>
          <a:p>
            <a:r>
              <a:rPr lang="pl-PL" b="1" dirty="0" smtClean="0"/>
              <a:t>Stowarzyszenie Pomocy Osobom Autystycznym w Gdańsku</a:t>
            </a:r>
          </a:p>
          <a:p>
            <a:r>
              <a:rPr lang="pl-PL" b="1" dirty="0" smtClean="0"/>
              <a:t>Stowarzyszenie Św. Celestyna  z Mikoszowa</a:t>
            </a:r>
          </a:p>
          <a:p>
            <a:r>
              <a:rPr lang="pl-PL" b="1" dirty="0" smtClean="0"/>
              <a:t>Stowarzyszenie KTA O/Lublin</a:t>
            </a:r>
          </a:p>
          <a:p>
            <a:r>
              <a:rPr lang="pl-PL" b="1" dirty="0" smtClean="0"/>
              <a:t>Stowarzyszenie KTA O/Szczecin</a:t>
            </a:r>
          </a:p>
          <a:p>
            <a:r>
              <a:rPr lang="pl-PL" b="1" dirty="0" smtClean="0"/>
              <a:t>Fundacja Wspólnota Nadziei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734" y="5438794"/>
            <a:ext cx="8918531" cy="1132916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214" y="365125"/>
            <a:ext cx="2928672" cy="152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02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rgbClr val="A71380"/>
                </a:solidFill>
              </a:rPr>
              <a:t>Cele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963158"/>
            <a:ext cx="10515600" cy="391155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Celem głównym projektu,</a:t>
            </a:r>
            <a:r>
              <a:rPr lang="pl-PL" dirty="0" smtClean="0"/>
              <a:t> jest aktywizacja </a:t>
            </a:r>
            <a:r>
              <a:rPr lang="pl-PL" dirty="0" err="1" smtClean="0"/>
              <a:t>społeczno</a:t>
            </a:r>
            <a:r>
              <a:rPr lang="pl-PL" dirty="0" smtClean="0"/>
              <a:t> – zawodowa 350 Osób z Autyzmem (76K i 274M) z terenu całego kraju w okresie 01.12.2011 do 30.09.2013 poprzez udzielenie kompleksowej, zindywidualizowanej usługi polegającej na wsparciu przy wchodzeniu i funkcjonowaniu na rynku pracy.</a:t>
            </a:r>
            <a:endParaRPr lang="pl-PL" dirty="0"/>
          </a:p>
          <a:p>
            <a:pPr marL="0" indent="0" algn="just">
              <a:buNone/>
            </a:pPr>
            <a:r>
              <a:rPr lang="pl-PL" b="1" dirty="0" smtClean="0"/>
              <a:t>Cele szczegółowe projektu,</a:t>
            </a:r>
            <a:r>
              <a:rPr lang="pl-PL" dirty="0" smtClean="0"/>
              <a:t> osiągnięte w okresie 01.12.2011 do 30.09.2013 roku: </a:t>
            </a:r>
          </a:p>
          <a:p>
            <a:pPr algn="just"/>
            <a:r>
              <a:rPr lang="pl-PL" dirty="0" smtClean="0"/>
              <a:t>Wzmocnienie 350 </a:t>
            </a:r>
            <a:r>
              <a:rPr lang="pl-PL" dirty="0" err="1" smtClean="0"/>
              <a:t>OzA</a:t>
            </a:r>
            <a:r>
              <a:rPr lang="pl-PL" dirty="0" smtClean="0"/>
              <a:t> (76K i 274M) w wejściu i funkcjonowaniu na rynku pracy poprzez diagnozę funkcjonalną, opracowanie IŚRZ, zapewnienie wsparcia specjalistycznego, podniesienie kompetencji społecznych i zawodowych, szkolenia zawodowe, warsztaty, staże.</a:t>
            </a:r>
          </a:p>
          <a:p>
            <a:pPr algn="just"/>
            <a:r>
              <a:rPr lang="pl-PL" dirty="0" smtClean="0"/>
              <a:t>Wzmocnienie najbliższego otoczenia tj. opiekunów osób z autyzmem poprzez wsparcie psychologiczne i prawne w funkcjonowaniu z osobą z autyzmem 350 (266 K i 84M).</a:t>
            </a:r>
          </a:p>
          <a:p>
            <a:pPr algn="just"/>
            <a:r>
              <a:rPr lang="pl-PL" dirty="0" smtClean="0"/>
              <a:t>Wzrost wiedzy i umiejętności u 20 pracowników/c (16K, 4M) NGO uczestniczących w projekcie, do prowadzenia procesu aktywizacji zawodowej i społecznej </a:t>
            </a:r>
            <a:r>
              <a:rPr lang="pl-PL" dirty="0" err="1" smtClean="0"/>
              <a:t>OzA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734" y="5438794"/>
            <a:ext cx="8918531" cy="113291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214" y="365125"/>
            <a:ext cx="2928672" cy="152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0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>
                <a:solidFill>
                  <a:srgbClr val="A71380"/>
                </a:solidFill>
              </a:rPr>
              <a:t>Założone rezultaty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9" y="1815882"/>
            <a:ext cx="11096687" cy="3622911"/>
          </a:xfrm>
        </p:spPr>
        <p:txBody>
          <a:bodyPr>
            <a:normAutofit fontScale="62500" lnSpcReduction="20000"/>
          </a:bodyPr>
          <a:lstStyle/>
          <a:p>
            <a:r>
              <a:rPr lang="pl-PL" dirty="0" smtClean="0"/>
              <a:t>Diagnoza funkcjonalna</a:t>
            </a:r>
          </a:p>
          <a:p>
            <a:pPr lvl="1"/>
            <a:r>
              <a:rPr lang="pl-PL" dirty="0" smtClean="0"/>
              <a:t>Wywiad diagnostyczny</a:t>
            </a:r>
          </a:p>
          <a:p>
            <a:pPr lvl="1"/>
            <a:r>
              <a:rPr lang="pl-PL" dirty="0" smtClean="0"/>
              <a:t>Test TTAP</a:t>
            </a:r>
          </a:p>
          <a:p>
            <a:r>
              <a:rPr lang="pl-PL" dirty="0" smtClean="0"/>
              <a:t>Opracowanie Indywidualnej Ścieżki Aktywizacji Społecznej i Zawodowej</a:t>
            </a:r>
          </a:p>
          <a:p>
            <a:r>
              <a:rPr lang="pl-PL" dirty="0" smtClean="0"/>
              <a:t>Indywidualne i grupowe wsparcie psychologiczne</a:t>
            </a:r>
          </a:p>
          <a:p>
            <a:r>
              <a:rPr lang="pl-PL" dirty="0" smtClean="0"/>
              <a:t>Warsztaty grupowe w zakresie treningu kompetencji społecznych i zawodowych</a:t>
            </a:r>
          </a:p>
          <a:p>
            <a:r>
              <a:rPr lang="pl-PL" dirty="0" smtClean="0"/>
              <a:t>Warsztaty z aktywnego poruszania się po rynku pracy</a:t>
            </a:r>
          </a:p>
          <a:p>
            <a:r>
              <a:rPr lang="pl-PL" dirty="0" smtClean="0"/>
              <a:t>Szkolenie zawodowe</a:t>
            </a:r>
          </a:p>
          <a:p>
            <a:r>
              <a:rPr lang="pl-PL" dirty="0" smtClean="0"/>
              <a:t>Warsztaty indywidualnych zajęć praktycznych na dobranym stanowisku pracy</a:t>
            </a:r>
          </a:p>
          <a:p>
            <a:r>
              <a:rPr lang="pl-PL" dirty="0" smtClean="0"/>
              <a:t>Staże u pracodawców</a:t>
            </a:r>
          </a:p>
          <a:p>
            <a:r>
              <a:rPr lang="pl-PL" dirty="0" smtClean="0"/>
              <a:t>Zatrudnienie wspomagane</a:t>
            </a:r>
          </a:p>
          <a:p>
            <a:r>
              <a:rPr lang="pl-PL" dirty="0" smtClean="0"/>
              <a:t>Współpraca z przedstawicielami podmiotów rynku pracy w celu uzyskania ofert pracy, staży zawodowych i uczestnictwa w WTZ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lvl="1"/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734" y="5438794"/>
            <a:ext cx="8918531" cy="113291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214" y="365125"/>
            <a:ext cx="2928672" cy="152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85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8032" y="249025"/>
            <a:ext cx="10058400" cy="1450757"/>
          </a:xfrm>
        </p:spPr>
        <p:txBody>
          <a:bodyPr>
            <a:noAutofit/>
          </a:bodyPr>
          <a:lstStyle/>
          <a:p>
            <a:r>
              <a:rPr lang="pl-PL" b="1" dirty="0">
                <a:solidFill>
                  <a:srgbClr val="A71380"/>
                </a:solidFill>
              </a:rPr>
              <a:t>Formy wsparcia opiekunów </a:t>
            </a:r>
            <a:r>
              <a:rPr lang="pl-PL" b="1" dirty="0" smtClean="0">
                <a:solidFill>
                  <a:srgbClr val="A71380"/>
                </a:solidFill>
              </a:rPr>
              <a:t/>
            </a:r>
            <a:br>
              <a:rPr lang="pl-PL" b="1" dirty="0" smtClean="0">
                <a:solidFill>
                  <a:srgbClr val="A71380"/>
                </a:solidFill>
              </a:rPr>
            </a:br>
            <a:r>
              <a:rPr lang="pl-PL" b="1" dirty="0" smtClean="0">
                <a:solidFill>
                  <a:srgbClr val="A71380"/>
                </a:solidFill>
              </a:rPr>
              <a:t>osób </a:t>
            </a:r>
            <a:r>
              <a:rPr lang="pl-PL" b="1" dirty="0">
                <a:solidFill>
                  <a:srgbClr val="A71380"/>
                </a:solidFill>
              </a:rPr>
              <a:t>z autyzmem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9" y="2129425"/>
            <a:ext cx="11096687" cy="3309368"/>
          </a:xfrm>
        </p:spPr>
        <p:txBody>
          <a:bodyPr>
            <a:normAutofit/>
          </a:bodyPr>
          <a:lstStyle/>
          <a:p>
            <a:r>
              <a:rPr lang="pl-PL" dirty="0" smtClean="0"/>
              <a:t>Prawne wsparcie indywidualne i grupowe dla opiekunów</a:t>
            </a:r>
          </a:p>
          <a:p>
            <a:r>
              <a:rPr lang="pl-PL" dirty="0" smtClean="0"/>
              <a:t>Psychologiczne wsparcie </a:t>
            </a:r>
            <a:r>
              <a:rPr lang="pl-PL" dirty="0" smtClean="0"/>
              <a:t>indywidualne i grupowe dla opiekunów</a:t>
            </a:r>
          </a:p>
          <a:p>
            <a:pPr marL="457200" lvl="1" indent="0"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lvl="1"/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734" y="5438794"/>
            <a:ext cx="8918531" cy="113291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214" y="365125"/>
            <a:ext cx="2928672" cy="152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01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>
                <a:solidFill>
                  <a:srgbClr val="A71380"/>
                </a:solidFill>
              </a:rPr>
              <a:t>Formy wsparcia pracowników </a:t>
            </a:r>
            <a:r>
              <a:rPr lang="pl-PL" b="1" dirty="0" smtClean="0">
                <a:solidFill>
                  <a:srgbClr val="A71380"/>
                </a:solidFill>
              </a:rPr>
              <a:t/>
            </a:r>
            <a:br>
              <a:rPr lang="pl-PL" b="1" dirty="0" smtClean="0">
                <a:solidFill>
                  <a:srgbClr val="A71380"/>
                </a:solidFill>
              </a:rPr>
            </a:br>
            <a:r>
              <a:rPr lang="pl-PL" b="1" dirty="0" smtClean="0">
                <a:solidFill>
                  <a:srgbClr val="A71380"/>
                </a:solidFill>
              </a:rPr>
              <a:t>organizacji</a:t>
            </a:r>
            <a:endParaRPr lang="pl-PL" b="1" dirty="0">
              <a:solidFill>
                <a:srgbClr val="A7138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129426"/>
            <a:ext cx="8556322" cy="33093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200" dirty="0" smtClean="0"/>
              <a:t>	Dla </a:t>
            </a:r>
            <a:r>
              <a:rPr lang="pl-PL" sz="3200" dirty="0"/>
              <a:t>pracowników organizacji pozarządowych zaplanowano wdrożenie szeregu działań, mających na celu podniesienie kwalifikacji kadr pracujących z </a:t>
            </a:r>
            <a:r>
              <a:rPr lang="pl-PL" sz="3200" dirty="0" err="1"/>
              <a:t>OzA</a:t>
            </a:r>
            <a:r>
              <a:rPr lang="pl-PL" sz="3200" dirty="0"/>
              <a:t> w ramach projektu. </a:t>
            </a:r>
            <a:endParaRPr lang="pl-PL" sz="3200" dirty="0" smtClean="0"/>
          </a:p>
          <a:p>
            <a:endParaRPr lang="pl-PL" dirty="0" smtClean="0"/>
          </a:p>
          <a:p>
            <a:endParaRPr lang="pl-PL" dirty="0" smtClean="0"/>
          </a:p>
          <a:p>
            <a:pPr lvl="1"/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734" y="5438794"/>
            <a:ext cx="8918531" cy="113291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214" y="365125"/>
            <a:ext cx="2928672" cy="152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62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>
                <a:solidFill>
                  <a:srgbClr val="A71380"/>
                </a:solidFill>
              </a:rPr>
              <a:t>W ramach działań KTA o/Lublin, </a:t>
            </a:r>
            <a:br>
              <a:rPr lang="pl-PL" b="1" dirty="0">
                <a:solidFill>
                  <a:srgbClr val="A71380"/>
                </a:solidFill>
              </a:rPr>
            </a:br>
            <a:r>
              <a:rPr lang="pl-PL" b="1" dirty="0">
                <a:solidFill>
                  <a:srgbClr val="A71380"/>
                </a:solidFill>
              </a:rPr>
              <a:t>projekt skierowany </a:t>
            </a:r>
            <a:r>
              <a:rPr lang="pl-PL" b="1" dirty="0" smtClean="0">
                <a:solidFill>
                  <a:srgbClr val="A71380"/>
                </a:solidFill>
              </a:rPr>
              <a:t>jest do:</a:t>
            </a:r>
            <a:endParaRPr lang="pl-PL" b="1" dirty="0">
              <a:solidFill>
                <a:srgbClr val="A7138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655517"/>
            <a:ext cx="4535466" cy="3521445"/>
          </a:xfrm>
        </p:spPr>
        <p:txBody>
          <a:bodyPr/>
          <a:lstStyle/>
          <a:p>
            <a:r>
              <a:rPr lang="pl-PL" dirty="0" smtClean="0"/>
              <a:t>44 osób </a:t>
            </a:r>
            <a:r>
              <a:rPr lang="pl-PL" dirty="0" err="1" smtClean="0"/>
              <a:t>OzA</a:t>
            </a:r>
            <a:endParaRPr lang="pl-PL" dirty="0" smtClean="0"/>
          </a:p>
          <a:p>
            <a:r>
              <a:rPr lang="pl-PL" dirty="0" smtClean="0"/>
              <a:t>44 opiekunów </a:t>
            </a:r>
            <a:r>
              <a:rPr lang="pl-PL" dirty="0" err="1" smtClean="0"/>
              <a:t>OzA</a:t>
            </a:r>
            <a:endParaRPr lang="pl-PL" dirty="0" smtClean="0"/>
          </a:p>
          <a:p>
            <a:r>
              <a:rPr lang="pl-PL" dirty="0" smtClean="0"/>
              <a:t>10 pracowników KTA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734" y="5438794"/>
            <a:ext cx="8918531" cy="113291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214" y="365125"/>
            <a:ext cx="2928672" cy="152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94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>
                <a:solidFill>
                  <a:srgbClr val="A71380"/>
                </a:solidFill>
              </a:rPr>
              <a:t>Diagnoza funkcjonalna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109548" cy="3812197"/>
          </a:xfrm>
        </p:spPr>
        <p:txBody>
          <a:bodyPr>
            <a:normAutofit/>
          </a:bodyPr>
          <a:lstStyle/>
          <a:p>
            <a:pPr algn="just"/>
            <a:r>
              <a:rPr lang="pl-PL" b="1" dirty="0"/>
              <a:t>Wywiady diagnostyczne z </a:t>
            </a:r>
            <a:r>
              <a:rPr lang="pl-PL" b="1" dirty="0" err="1"/>
              <a:t>OzA</a:t>
            </a:r>
            <a:r>
              <a:rPr lang="pl-PL" b="1" dirty="0"/>
              <a:t> lub/i opiekunami </a:t>
            </a:r>
            <a:r>
              <a:rPr lang="pl-PL" b="1" dirty="0" err="1" smtClean="0"/>
              <a:t>OzA</a:t>
            </a:r>
            <a:endParaRPr lang="pl-PL" b="1" dirty="0" smtClean="0"/>
          </a:p>
          <a:p>
            <a:pPr marL="457200" lvl="1" indent="0" algn="just">
              <a:buNone/>
            </a:pPr>
            <a:r>
              <a:rPr lang="pl-PL" dirty="0"/>
              <a:t>Wywiad diagnostyczny posłuży do zebrania dodatkowych informacji na temat funkcjonowania </a:t>
            </a:r>
            <a:r>
              <a:rPr lang="pl-PL" dirty="0" err="1"/>
              <a:t>OzA</a:t>
            </a:r>
            <a:r>
              <a:rPr lang="pl-PL" dirty="0"/>
              <a:t>, które będą wykorzystane podczas opracowywania IŚRZ. </a:t>
            </a:r>
            <a:endParaRPr lang="pl-PL" dirty="0" smtClean="0"/>
          </a:p>
          <a:p>
            <a:pPr algn="just"/>
            <a:r>
              <a:rPr lang="pl-PL" b="1" dirty="0"/>
              <a:t>Diagnoza funkcjonalna (obserwacja uczestników projektu podczas zajęć indywidualnych lub grupowych /przeprowadzanie testu TTAP </a:t>
            </a:r>
            <a:endParaRPr lang="pl-PL" b="1" dirty="0" smtClean="0"/>
          </a:p>
          <a:p>
            <a:pPr marL="457200" lvl="1" indent="0" algn="just">
              <a:buNone/>
            </a:pPr>
            <a:r>
              <a:rPr lang="pl-PL" dirty="0"/>
              <a:t>Przy opracowywaniu diagnozy funkcjonalnej dla </a:t>
            </a:r>
            <a:r>
              <a:rPr lang="pl-PL" dirty="0" err="1"/>
              <a:t>wysokofunkcjonujących</a:t>
            </a:r>
            <a:r>
              <a:rPr lang="pl-PL" dirty="0"/>
              <a:t> osób z autyzmem i z Zespołem </a:t>
            </a:r>
            <a:r>
              <a:rPr lang="pl-PL" dirty="0" err="1"/>
              <a:t>Aspergera</a:t>
            </a:r>
            <a:r>
              <a:rPr lang="pl-PL" dirty="0"/>
              <a:t>, </a:t>
            </a:r>
            <a:r>
              <a:rPr lang="pl-PL" dirty="0" smtClean="0"/>
              <a:t>zostaną dobrane </a:t>
            </a:r>
            <a:r>
              <a:rPr lang="pl-PL" dirty="0"/>
              <a:t>odpowiednie testy i narzędzia testujące dla tej grupy dostosowane do poziomu funkcjonowania tych osób. </a:t>
            </a:r>
            <a:endParaRPr lang="pl-PL" dirty="0" smtClean="0"/>
          </a:p>
          <a:p>
            <a:pPr marL="457200" lvl="1" indent="0" algn="just">
              <a:buNone/>
            </a:pPr>
            <a:r>
              <a:rPr lang="pl-PL" dirty="0" smtClean="0"/>
              <a:t>W </a:t>
            </a:r>
            <a:r>
              <a:rPr lang="pl-PL" dirty="0"/>
              <a:t>ramach badania testem TTAP przeprowadza się ocenę w trzech różnych warunkach otoczenia za pomocą skali obserwacji bezpośredniej, skali obserwacji w domu oraz skali obserwacji w szkole/w miejscu pracy.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734" y="5438794"/>
            <a:ext cx="8918531" cy="113291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214" y="365125"/>
            <a:ext cx="2928672" cy="152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70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cja">
  <a:themeElements>
    <a:clrScheme name="Czerwonofioletowy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251</TotalTime>
  <Words>792</Words>
  <Application>Microsoft Office PowerPoint</Application>
  <PresentationFormat>Panoramiczny</PresentationFormat>
  <Paragraphs>91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7" baseType="lpstr">
      <vt:lpstr>Arial</vt:lpstr>
      <vt:lpstr>ArialMT</vt:lpstr>
      <vt:lpstr>Calibri</vt:lpstr>
      <vt:lpstr>Calibri Light</vt:lpstr>
      <vt:lpstr>Times New Roman</vt:lpstr>
      <vt:lpstr>Retrospekcja</vt:lpstr>
      <vt:lpstr>Prezentacja programu PowerPoint</vt:lpstr>
      <vt:lpstr>Projekt „Wsparcie osób z autyzmem II”</vt:lpstr>
      <vt:lpstr>Lider i partnerzy realizujący projekt</vt:lpstr>
      <vt:lpstr>Cele projektu</vt:lpstr>
      <vt:lpstr>Założone rezultaty projektu</vt:lpstr>
      <vt:lpstr>Formy wsparcia opiekunów  osób z autyzmem</vt:lpstr>
      <vt:lpstr>Formy wsparcia pracowników  organizacji</vt:lpstr>
      <vt:lpstr>W ramach działań KTA o/Lublin,  projekt skierowany jest do:</vt:lpstr>
      <vt:lpstr>Diagnoza funkcjonalna</vt:lpstr>
      <vt:lpstr>Opracowanie Indywidualnej Ścieżki Aktywizacji Społecznej i Zawodowej </vt:lpstr>
      <vt:lpstr>Indywidualne i/lub grupowe wsparcie psychologiczne</vt:lpstr>
      <vt:lpstr>Warsztaty grupowe w zakresie treningu kompetencji społecznych i zawodowych</vt:lpstr>
      <vt:lpstr>Warsztaty z zakresu aktywnego poruszania się po rynku pracy</vt:lpstr>
      <vt:lpstr>Szkolenie zawodowe </vt:lpstr>
      <vt:lpstr>Warsztaty indywidualnych zajęć praktycznych na dobranym stanowisku pracy</vt:lpstr>
      <vt:lpstr>Staże u pracodawców </vt:lpstr>
      <vt:lpstr>Zatrudnienie wspomagane</vt:lpstr>
      <vt:lpstr>Współpraca z przedstawicielami podmiotów rynku pracy w celu uzyskania ofert pracy, staży zawodowych i uczestnictwa w WTZ</vt:lpstr>
      <vt:lpstr>Opis beneficjentów</vt:lpstr>
      <vt:lpstr>Sukcesy przy realizacji projektu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Maciej Fidor</dc:creator>
  <cp:lastModifiedBy>Maciej Fidor</cp:lastModifiedBy>
  <cp:revision>22</cp:revision>
  <dcterms:created xsi:type="dcterms:W3CDTF">2013-04-07T19:26:19Z</dcterms:created>
  <dcterms:modified xsi:type="dcterms:W3CDTF">2013-04-07T23:37:34Z</dcterms:modified>
</cp:coreProperties>
</file>